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530"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76166D-AA89-4DE7-8514-0BCDB32F46CD}" type="datetimeFigureOut">
              <a:rPr lang="en-US" smtClean="0"/>
              <a:t>10/8/2019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76166D-AA89-4DE7-8514-0BCDB32F46CD}" type="datetimeFigureOut">
              <a:rPr lang="en-US" smtClean="0"/>
              <a:t>10/8/2019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76166D-AA89-4DE7-8514-0BCDB32F46CD}" type="datetimeFigureOut">
              <a:rPr lang="en-US" smtClean="0"/>
              <a:t>10/8/2019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76166D-AA89-4DE7-8514-0BCDB32F46CD}" type="datetimeFigureOut">
              <a:rPr lang="en-US" smtClean="0"/>
              <a:t>10/8/2019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76166D-AA89-4DE7-8514-0BCDB32F46CD}" type="datetimeFigureOut">
              <a:rPr lang="en-US" smtClean="0"/>
              <a:t>10/8/2019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76166D-AA89-4DE7-8514-0BCDB32F46CD}" type="datetimeFigureOut">
              <a:rPr lang="en-US" smtClean="0"/>
              <a:t>10/8/2019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76166D-AA89-4DE7-8514-0BCDB32F46CD}" type="datetimeFigureOut">
              <a:rPr lang="en-US" smtClean="0"/>
              <a:t>10/8/2019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76166D-AA89-4DE7-8514-0BCDB32F46CD}" type="datetimeFigureOut">
              <a:rPr lang="en-US" smtClean="0"/>
              <a:t>10/8/2019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76166D-AA89-4DE7-8514-0BCDB32F46CD}" type="datetimeFigureOut">
              <a:rPr lang="en-US" smtClean="0"/>
              <a:t>10/8/2019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76166D-AA89-4DE7-8514-0BCDB32F46CD}" type="datetimeFigureOut">
              <a:rPr lang="en-US" smtClean="0"/>
              <a:t>10/8/2019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76166D-AA89-4DE7-8514-0BCDB32F46CD}" type="datetimeFigureOut">
              <a:rPr lang="en-US" smtClean="0"/>
              <a:t>10/8/2019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776166D-AA89-4DE7-8514-0BCDB32F46CD}" type="datetimeFigureOut">
              <a:rPr lang="en-US" smtClean="0"/>
              <a:t>10/8/2019</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91EE00F-C838-4115-8073-4D0414F0F39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5000" r="-25000"/>
          </a:stretch>
        </a:blipFill>
        <a:effectLst/>
      </p:bgPr>
    </p:bg>
    <p:spTree>
      <p:nvGrpSpPr>
        <p:cNvPr id="1" name=""/>
        <p:cNvGrpSpPr/>
        <p:nvPr/>
      </p:nvGrpSpPr>
      <p:grpSpPr>
        <a:xfrm>
          <a:off x="0" y="0"/>
          <a:ext cx="0" cy="0"/>
          <a:chOff x="0" y="0"/>
          <a:chExt cx="0" cy="0"/>
        </a:xfrm>
      </p:grpSpPr>
      <p:pic>
        <p:nvPicPr>
          <p:cNvPr id="4" name="Picture 3" descr="Picture 2 for completely editable!.png"/>
          <p:cNvPicPr>
            <a:picLocks noChangeAspect="1"/>
          </p:cNvPicPr>
          <p:nvPr/>
        </p:nvPicPr>
        <p:blipFill>
          <a:blip r:embed="rId3" cstate="print"/>
          <a:stretch>
            <a:fillRect/>
          </a:stretch>
        </p:blipFill>
        <p:spPr>
          <a:xfrm>
            <a:off x="0" y="0"/>
            <a:ext cx="6656282" cy="8923807"/>
          </a:xfrm>
          <a:prstGeom prst="rect">
            <a:avLst/>
          </a:prstGeom>
        </p:spPr>
      </p:pic>
      <p:sp>
        <p:nvSpPr>
          <p:cNvPr id="5" name="TextBox 4"/>
          <p:cNvSpPr txBox="1"/>
          <p:nvPr/>
        </p:nvSpPr>
        <p:spPr>
          <a:xfrm>
            <a:off x="1574505" y="872529"/>
            <a:ext cx="3886200" cy="461665"/>
          </a:xfrm>
          <a:prstGeom prst="rect">
            <a:avLst/>
          </a:prstGeom>
          <a:noFill/>
        </p:spPr>
        <p:txBody>
          <a:bodyPr wrap="square" rtlCol="0">
            <a:spAutoFit/>
          </a:bodyPr>
          <a:lstStyle/>
          <a:p>
            <a:pPr algn="ctr"/>
            <a:r>
              <a:rPr lang="en-US" sz="2400" dirty="0" smtClean="0">
                <a:solidFill>
                  <a:schemeClr val="bg1"/>
                </a:solidFill>
                <a:latin typeface="CCFindTheCreeper" pitchFamily="2" charset="0"/>
                <a:ea typeface="CCFindTheCreeper" pitchFamily="2" charset="0"/>
              </a:rPr>
              <a:t>Mrs. McFarland’s Class</a:t>
            </a:r>
            <a:endParaRPr lang="en-US" sz="2400" dirty="0">
              <a:solidFill>
                <a:schemeClr val="bg1"/>
              </a:solidFill>
              <a:latin typeface="CCFindTheCreeper" pitchFamily="2" charset="0"/>
              <a:ea typeface="CCFindTheCreeper" pitchFamily="2" charset="0"/>
            </a:endParaRPr>
          </a:p>
        </p:txBody>
      </p:sp>
      <p:sp>
        <p:nvSpPr>
          <p:cNvPr id="6" name="TextBox 5"/>
          <p:cNvSpPr txBox="1"/>
          <p:nvPr/>
        </p:nvSpPr>
        <p:spPr>
          <a:xfrm>
            <a:off x="2184104" y="1253588"/>
            <a:ext cx="2997495" cy="369332"/>
          </a:xfrm>
          <a:prstGeom prst="rect">
            <a:avLst/>
          </a:prstGeom>
          <a:noFill/>
        </p:spPr>
        <p:txBody>
          <a:bodyPr wrap="square" rtlCol="0">
            <a:spAutoFit/>
          </a:bodyPr>
          <a:lstStyle/>
          <a:p>
            <a:pPr algn="ctr"/>
            <a:r>
              <a:rPr lang="en-US" dirty="0" smtClean="0">
                <a:solidFill>
                  <a:schemeClr val="bg1"/>
                </a:solidFill>
                <a:latin typeface="CCFindTheCreeper" pitchFamily="2" charset="0"/>
                <a:ea typeface="CCFindTheCreeper" pitchFamily="2" charset="0"/>
              </a:rPr>
              <a:t>Week </a:t>
            </a:r>
            <a:r>
              <a:rPr lang="en-US" smtClean="0">
                <a:solidFill>
                  <a:schemeClr val="bg1"/>
                </a:solidFill>
                <a:latin typeface="CCFindTheCreeper" pitchFamily="2" charset="0"/>
                <a:ea typeface="CCFindTheCreeper" pitchFamily="2" charset="0"/>
              </a:rPr>
              <a:t>of </a:t>
            </a:r>
            <a:r>
              <a:rPr lang="en-US" smtClean="0">
                <a:solidFill>
                  <a:schemeClr val="bg1"/>
                </a:solidFill>
                <a:latin typeface="CCFindTheCreeper" pitchFamily="2" charset="0"/>
                <a:ea typeface="CCFindTheCreeper" pitchFamily="2" charset="0"/>
              </a:rPr>
              <a:t>October</a:t>
            </a:r>
            <a:r>
              <a:rPr lang="en-US" smtClean="0">
                <a:solidFill>
                  <a:schemeClr val="bg1"/>
                </a:solidFill>
                <a:latin typeface="CCFindTheCreeper" pitchFamily="2" charset="0"/>
                <a:ea typeface="CCFindTheCreeper" pitchFamily="2" charset="0"/>
              </a:rPr>
              <a:t> </a:t>
            </a:r>
            <a:r>
              <a:rPr lang="en-US">
                <a:solidFill>
                  <a:schemeClr val="bg1"/>
                </a:solidFill>
                <a:latin typeface="CCFindTheCreeper" pitchFamily="2" charset="0"/>
                <a:ea typeface="CCFindTheCreeper" pitchFamily="2" charset="0"/>
              </a:rPr>
              <a:t>8</a:t>
            </a:r>
            <a:r>
              <a:rPr lang="en-US" smtClean="0">
                <a:solidFill>
                  <a:schemeClr val="bg1"/>
                </a:solidFill>
                <a:latin typeface="CCFindTheCreeper" pitchFamily="2" charset="0"/>
                <a:ea typeface="CCFindTheCreeper" pitchFamily="2" charset="0"/>
              </a:rPr>
              <a:t>th</a:t>
            </a:r>
            <a:endParaRPr lang="en-US" dirty="0">
              <a:solidFill>
                <a:schemeClr val="bg1"/>
              </a:solidFill>
              <a:latin typeface="CCFindTheCreeper" pitchFamily="2" charset="0"/>
              <a:ea typeface="CCFindTheCreeper" pitchFamily="2" charset="0"/>
            </a:endParaRPr>
          </a:p>
        </p:txBody>
      </p:sp>
      <p:sp>
        <p:nvSpPr>
          <p:cNvPr id="7" name="TextBox 6"/>
          <p:cNvSpPr txBox="1"/>
          <p:nvPr/>
        </p:nvSpPr>
        <p:spPr>
          <a:xfrm>
            <a:off x="464123" y="2207292"/>
            <a:ext cx="2819399" cy="2031325"/>
          </a:xfrm>
          <a:prstGeom prst="rect">
            <a:avLst/>
          </a:prstGeom>
          <a:noFill/>
        </p:spPr>
        <p:txBody>
          <a:bodyPr wrap="square" rtlCol="0">
            <a:spAutoFit/>
          </a:bodyPr>
          <a:lstStyle/>
          <a:p>
            <a:endParaRPr lang="en-US" sz="900" dirty="0">
              <a:latin typeface="CCFindTheCreeper" pitchFamily="2" charset="0"/>
              <a:ea typeface="CCFindTheCreeper" pitchFamily="2" charset="0"/>
            </a:endParaRPr>
          </a:p>
          <a:p>
            <a:endParaRPr lang="en-US" sz="900" dirty="0">
              <a:latin typeface="CCFindTheCreeper" pitchFamily="2" charset="0"/>
              <a:ea typeface="CCFindTheCreeper" pitchFamily="2" charset="0"/>
            </a:endParaRPr>
          </a:p>
          <a:p>
            <a:endParaRPr lang="en-US" sz="900" dirty="0">
              <a:latin typeface="CCFindTheCreeper" pitchFamily="2" charset="0"/>
              <a:ea typeface="CCFindTheCreeper" pitchFamily="2" charset="0"/>
            </a:endParaRPr>
          </a:p>
          <a:p>
            <a:r>
              <a:rPr lang="en-US" sz="900" dirty="0" smtClean="0">
                <a:latin typeface="CCFindTheCreeper" pitchFamily="2" charset="0"/>
                <a:ea typeface="CCFindTheCreeper" pitchFamily="2" charset="0"/>
              </a:rPr>
              <a:t>Grandparent’s Day is this Friday.  Please have your student RSVP as soon as possible if a grandparent or grandparents are attending.  Adoptive grandparents are welcome!</a:t>
            </a:r>
          </a:p>
          <a:p>
            <a:endParaRPr lang="en-US" sz="900" dirty="0" smtClean="0">
              <a:latin typeface="CCFindTheCreeper" pitchFamily="2" charset="0"/>
              <a:ea typeface="CCFindTheCreeper" pitchFamily="2" charset="0"/>
            </a:endParaRPr>
          </a:p>
          <a:p>
            <a:r>
              <a:rPr lang="en-US" sz="900" dirty="0" smtClean="0">
                <a:latin typeface="CCFindTheCreeper" pitchFamily="2" charset="0"/>
                <a:ea typeface="CCFindTheCreeper" pitchFamily="2" charset="0"/>
              </a:rPr>
              <a:t>Please check the assignments online and your student’s agenda nightly to make sure assignments are completed.  There are many students who are not getting homework assignments completed.</a:t>
            </a:r>
            <a:endParaRPr lang="en-US" sz="900" dirty="0">
              <a:latin typeface="CCFindTheCreeper" pitchFamily="2" charset="0"/>
              <a:ea typeface="CCFindTheCreeper" pitchFamily="2" charset="0"/>
            </a:endParaRPr>
          </a:p>
          <a:p>
            <a:endParaRPr lang="en-US" sz="900" dirty="0">
              <a:latin typeface="CCFindTheCreeper" pitchFamily="2" charset="0"/>
              <a:ea typeface="CCFindTheCreeper" pitchFamily="2" charset="0"/>
            </a:endParaRPr>
          </a:p>
          <a:p>
            <a:endParaRPr lang="en-US" sz="900" dirty="0">
              <a:latin typeface="CCFindTheCreeper" pitchFamily="2" charset="0"/>
              <a:ea typeface="CCFindTheCreeper" pitchFamily="2" charset="0"/>
            </a:endParaRPr>
          </a:p>
        </p:txBody>
      </p:sp>
      <p:sp>
        <p:nvSpPr>
          <p:cNvPr id="8" name="TextBox 7"/>
          <p:cNvSpPr txBox="1"/>
          <p:nvPr/>
        </p:nvSpPr>
        <p:spPr>
          <a:xfrm>
            <a:off x="4017322" y="2924508"/>
            <a:ext cx="2057400" cy="1107996"/>
          </a:xfrm>
          <a:prstGeom prst="rect">
            <a:avLst/>
          </a:prstGeom>
          <a:noFill/>
        </p:spPr>
        <p:txBody>
          <a:bodyPr wrap="square" rtlCol="0">
            <a:spAutoFit/>
          </a:bodyPr>
          <a:lstStyle/>
          <a:p>
            <a:pPr lvl="1">
              <a:buFont typeface="Arial" pitchFamily="34" charset="0"/>
              <a:buChar char="•"/>
            </a:pPr>
            <a:r>
              <a:rPr lang="en-US" sz="1100" dirty="0" smtClean="0">
                <a:latin typeface="CCFindTheCreeper" pitchFamily="2" charset="0"/>
                <a:ea typeface="CCFindTheCreeper" pitchFamily="2" charset="0"/>
              </a:rPr>
              <a:t>Greatest common </a:t>
            </a:r>
            <a:r>
              <a:rPr lang="en-US" sz="1100" dirty="0">
                <a:latin typeface="CCFindTheCreeper" pitchFamily="2" charset="0"/>
                <a:ea typeface="CCFindTheCreeper" pitchFamily="2" charset="0"/>
              </a:rPr>
              <a:t>f</a:t>
            </a:r>
            <a:r>
              <a:rPr lang="en-US" sz="1100" dirty="0" smtClean="0">
                <a:latin typeface="CCFindTheCreeper" pitchFamily="2" charset="0"/>
                <a:ea typeface="CCFindTheCreeper" pitchFamily="2" charset="0"/>
              </a:rPr>
              <a:t>actor</a:t>
            </a:r>
          </a:p>
          <a:p>
            <a:pPr lvl="1">
              <a:buFont typeface="Arial" pitchFamily="34" charset="0"/>
              <a:buChar char="•"/>
            </a:pPr>
            <a:r>
              <a:rPr lang="en-US" sz="1100" dirty="0" smtClean="0">
                <a:latin typeface="CCFindTheCreeper" pitchFamily="2" charset="0"/>
                <a:ea typeface="CCFindTheCreeper" pitchFamily="2" charset="0"/>
              </a:rPr>
              <a:t>Least </a:t>
            </a:r>
            <a:r>
              <a:rPr lang="en-US" sz="1100" dirty="0">
                <a:latin typeface="CCFindTheCreeper" pitchFamily="2" charset="0"/>
                <a:ea typeface="CCFindTheCreeper" pitchFamily="2" charset="0"/>
              </a:rPr>
              <a:t>c</a:t>
            </a:r>
            <a:r>
              <a:rPr lang="en-US" sz="1100" dirty="0" smtClean="0">
                <a:latin typeface="CCFindTheCreeper" pitchFamily="2" charset="0"/>
                <a:ea typeface="CCFindTheCreeper" pitchFamily="2" charset="0"/>
              </a:rPr>
              <a:t>ommon multiple</a:t>
            </a:r>
          </a:p>
          <a:p>
            <a:pPr lvl="1">
              <a:buFont typeface="Arial" pitchFamily="34" charset="0"/>
              <a:buChar char="•"/>
            </a:pPr>
            <a:r>
              <a:rPr lang="en-US" sz="1100" dirty="0" smtClean="0">
                <a:latin typeface="CCFindTheCreeper" pitchFamily="2" charset="0"/>
                <a:ea typeface="CCFindTheCreeper" pitchFamily="2" charset="0"/>
              </a:rPr>
              <a:t>Prime and composite numbers</a:t>
            </a:r>
            <a:endParaRPr lang="en-US" sz="1100" dirty="0">
              <a:latin typeface="CCFindTheCreeper" pitchFamily="2" charset="0"/>
              <a:ea typeface="CCFindTheCreeper" pitchFamily="2" charset="0"/>
            </a:endParaRPr>
          </a:p>
        </p:txBody>
      </p:sp>
      <p:sp>
        <p:nvSpPr>
          <p:cNvPr id="9" name="TextBox 8"/>
          <p:cNvSpPr txBox="1"/>
          <p:nvPr/>
        </p:nvSpPr>
        <p:spPr>
          <a:xfrm>
            <a:off x="3797391" y="4103461"/>
            <a:ext cx="2819400" cy="1615827"/>
          </a:xfrm>
          <a:prstGeom prst="rect">
            <a:avLst/>
          </a:prstGeom>
          <a:noFill/>
        </p:spPr>
        <p:txBody>
          <a:bodyPr wrap="square" rtlCol="0">
            <a:spAutoFit/>
          </a:bodyPr>
          <a:lstStyle/>
          <a:p>
            <a:endParaRPr lang="en-US" sz="1100" dirty="0" smtClean="0">
              <a:latin typeface="CCFindTheCreeper" pitchFamily="2" charset="0"/>
              <a:ea typeface="CCFindTheCreeper" pitchFamily="2" charset="0"/>
            </a:endParaRPr>
          </a:p>
          <a:p>
            <a:pPr marL="171450" indent="-171450">
              <a:buFont typeface="Arial" panose="020B0604020202020204" pitchFamily="34" charset="0"/>
              <a:buChar char="•"/>
            </a:pPr>
            <a:r>
              <a:rPr lang="en-US" sz="1100" dirty="0" smtClean="0">
                <a:latin typeface="CCFindTheCreeper" pitchFamily="2" charset="0"/>
                <a:ea typeface="CCFindTheCreeper" pitchFamily="2" charset="0"/>
              </a:rPr>
              <a:t>Please see the attached Focus Wall for vocab words, spelling words, and skills/strategies for </a:t>
            </a:r>
            <a:r>
              <a:rPr lang="en-US" sz="1100" dirty="0" smtClean="0">
                <a:latin typeface="CCFindTheCreeper" pitchFamily="2" charset="0"/>
                <a:ea typeface="CCFindTheCreeper" pitchFamily="2" charset="0"/>
              </a:rPr>
              <a:t>U1L#4. U1L#3 </a:t>
            </a:r>
            <a:r>
              <a:rPr lang="en-US" sz="1100" dirty="0" smtClean="0">
                <a:latin typeface="CCFindTheCreeper" pitchFamily="2" charset="0"/>
                <a:ea typeface="CCFindTheCreeper" pitchFamily="2" charset="0"/>
              </a:rPr>
              <a:t>Vocab/comprehension/language assessment is Friday.</a:t>
            </a:r>
          </a:p>
          <a:p>
            <a:pPr marL="171450" indent="-171450">
              <a:buFont typeface="Arial" panose="020B0604020202020204" pitchFamily="34" charset="0"/>
              <a:buChar char="•"/>
            </a:pPr>
            <a:r>
              <a:rPr lang="en-US" sz="1100" dirty="0" smtClean="0">
                <a:latin typeface="CCFindTheCreeper" pitchFamily="2" charset="0"/>
                <a:ea typeface="CCFindTheCreeper" pitchFamily="2" charset="0"/>
              </a:rPr>
              <a:t>The AR point requirement for everyone is 5 pts.   Deadline is October 22nd.  The 1</a:t>
            </a:r>
            <a:r>
              <a:rPr lang="en-US" sz="1100" baseline="30000" dirty="0" smtClean="0">
                <a:latin typeface="CCFindTheCreeper" pitchFamily="2" charset="0"/>
                <a:ea typeface="CCFindTheCreeper" pitchFamily="2" charset="0"/>
              </a:rPr>
              <a:t>st</a:t>
            </a:r>
            <a:r>
              <a:rPr lang="en-US" sz="1100" dirty="0" smtClean="0">
                <a:latin typeface="CCFindTheCreeper" pitchFamily="2" charset="0"/>
                <a:ea typeface="CCFindTheCreeper" pitchFamily="2" charset="0"/>
              </a:rPr>
              <a:t> quarter reward is extra recess!  </a:t>
            </a:r>
            <a:endParaRPr lang="en-US" sz="1100" dirty="0">
              <a:latin typeface="CCFindTheCreeper" pitchFamily="2" charset="0"/>
              <a:ea typeface="CCFindTheCreeper" pitchFamily="2" charset="0"/>
            </a:endParaRPr>
          </a:p>
        </p:txBody>
      </p:sp>
      <p:sp>
        <p:nvSpPr>
          <p:cNvPr id="10" name="TextBox 9"/>
          <p:cNvSpPr txBox="1"/>
          <p:nvPr/>
        </p:nvSpPr>
        <p:spPr>
          <a:xfrm>
            <a:off x="3955563" y="6022467"/>
            <a:ext cx="2819400" cy="461665"/>
          </a:xfrm>
          <a:prstGeom prst="rect">
            <a:avLst/>
          </a:prstGeom>
          <a:noFill/>
        </p:spPr>
        <p:txBody>
          <a:bodyPr wrap="square" rtlCol="0">
            <a:spAutoFit/>
          </a:bodyPr>
          <a:lstStyle/>
          <a:p>
            <a:pPr>
              <a:buFont typeface="Arial" pitchFamily="34" charset="0"/>
              <a:buChar char="•"/>
            </a:pPr>
            <a:r>
              <a:rPr lang="en-US" sz="1200" dirty="0" smtClean="0">
                <a:latin typeface="CCFindTheCreeper" pitchFamily="2" charset="0"/>
                <a:ea typeface="CCFindTheCreeper" pitchFamily="2" charset="0"/>
              </a:rPr>
              <a:t>Long </a:t>
            </a:r>
            <a:r>
              <a:rPr lang="en-US" sz="1200" i="1" dirty="0" err="1" smtClean="0">
                <a:latin typeface="CCFindTheCreeper" pitchFamily="2" charset="0"/>
                <a:ea typeface="CCFindTheCreeper" pitchFamily="2" charset="0"/>
              </a:rPr>
              <a:t>oo</a:t>
            </a:r>
            <a:r>
              <a:rPr lang="en-US" sz="1200" dirty="0" smtClean="0">
                <a:latin typeface="CCFindTheCreeper" pitchFamily="2" charset="0"/>
                <a:ea typeface="CCFindTheCreeper" pitchFamily="2" charset="0"/>
              </a:rPr>
              <a:t> </a:t>
            </a:r>
            <a:r>
              <a:rPr lang="en-US" sz="1200" dirty="0" smtClean="0">
                <a:latin typeface="CCFindTheCreeper" pitchFamily="2" charset="0"/>
                <a:ea typeface="CCFindTheCreeper" pitchFamily="2" charset="0"/>
              </a:rPr>
              <a:t>and </a:t>
            </a:r>
            <a:r>
              <a:rPr lang="en-US" sz="1200" i="1" dirty="0" err="1" smtClean="0">
                <a:latin typeface="CCFindTheCreeper" pitchFamily="2" charset="0"/>
                <a:ea typeface="CCFindTheCreeper" pitchFamily="2" charset="0"/>
              </a:rPr>
              <a:t>yoo</a:t>
            </a:r>
            <a:r>
              <a:rPr lang="en-US" sz="1200" i="1" dirty="0" smtClean="0">
                <a:latin typeface="CCFindTheCreeper" pitchFamily="2" charset="0"/>
                <a:ea typeface="CCFindTheCreeper" pitchFamily="2" charset="0"/>
              </a:rPr>
              <a:t> </a:t>
            </a:r>
            <a:r>
              <a:rPr lang="en-US" sz="1200" dirty="0" smtClean="0">
                <a:latin typeface="CCFindTheCreeper" pitchFamily="2" charset="0"/>
                <a:ea typeface="CCFindTheCreeper" pitchFamily="2" charset="0"/>
              </a:rPr>
              <a:t>sounds</a:t>
            </a:r>
            <a:endParaRPr lang="en-US" sz="1200" dirty="0" smtClean="0">
              <a:latin typeface="CCFindTheCreeper" pitchFamily="2" charset="0"/>
              <a:ea typeface="CCFindTheCreeper" pitchFamily="2" charset="0"/>
            </a:endParaRPr>
          </a:p>
          <a:p>
            <a:pPr>
              <a:buFont typeface="Arial" pitchFamily="34" charset="0"/>
              <a:buChar char="•"/>
            </a:pPr>
            <a:r>
              <a:rPr lang="en-US" sz="1200" dirty="0" smtClean="0">
                <a:latin typeface="CCFindTheCreeper" pitchFamily="2" charset="0"/>
                <a:ea typeface="CCFindTheCreeper" pitchFamily="2" charset="0"/>
              </a:rPr>
              <a:t>Test Friday</a:t>
            </a:r>
            <a:endParaRPr lang="en-US" sz="1200" dirty="0">
              <a:latin typeface="CCFindTheCreeper" pitchFamily="2" charset="0"/>
              <a:ea typeface="CCFindTheCreeper" pitchFamily="2" charset="0"/>
            </a:endParaRPr>
          </a:p>
        </p:txBody>
      </p:sp>
      <p:sp>
        <p:nvSpPr>
          <p:cNvPr id="11" name="TextBox 10"/>
          <p:cNvSpPr txBox="1"/>
          <p:nvPr/>
        </p:nvSpPr>
        <p:spPr>
          <a:xfrm>
            <a:off x="4038600" y="6815242"/>
            <a:ext cx="2819400" cy="646331"/>
          </a:xfrm>
          <a:prstGeom prst="rect">
            <a:avLst/>
          </a:prstGeom>
          <a:noFill/>
        </p:spPr>
        <p:txBody>
          <a:bodyPr wrap="square" rtlCol="0">
            <a:spAutoFit/>
          </a:bodyPr>
          <a:lstStyle/>
          <a:p>
            <a:pPr>
              <a:buFont typeface="Arial" pitchFamily="34" charset="0"/>
              <a:buChar char="•"/>
            </a:pPr>
            <a:r>
              <a:rPr lang="en-US" sz="1200" dirty="0" smtClean="0">
                <a:latin typeface="CCFindTheCreeper" pitchFamily="2" charset="0"/>
                <a:ea typeface="CCFindTheCreeper" pitchFamily="2" charset="0"/>
              </a:rPr>
              <a:t>Daily </a:t>
            </a:r>
            <a:r>
              <a:rPr lang="en-US" sz="1200" dirty="0" smtClean="0">
                <a:latin typeface="CCFindTheCreeper" pitchFamily="2" charset="0"/>
                <a:ea typeface="CCFindTheCreeper" pitchFamily="2" charset="0"/>
              </a:rPr>
              <a:t>proofreading</a:t>
            </a:r>
          </a:p>
          <a:p>
            <a:pPr>
              <a:buFont typeface="Arial" pitchFamily="34" charset="0"/>
              <a:buChar char="•"/>
            </a:pPr>
            <a:r>
              <a:rPr lang="en-US" sz="1200" dirty="0" smtClean="0">
                <a:latin typeface="CCFindTheCreeper" pitchFamily="2" charset="0"/>
                <a:ea typeface="CCFindTheCreeper" pitchFamily="2" charset="0"/>
              </a:rPr>
              <a:t>Nouns (common and proper)</a:t>
            </a:r>
          </a:p>
          <a:p>
            <a:pPr>
              <a:buFont typeface="Arial" pitchFamily="34" charset="0"/>
              <a:buChar char="•"/>
            </a:pPr>
            <a:r>
              <a:rPr lang="en-US" sz="1200" dirty="0" smtClean="0">
                <a:latin typeface="CCFindTheCreeper" pitchFamily="2" charset="0"/>
                <a:ea typeface="CCFindTheCreeper" pitchFamily="2" charset="0"/>
              </a:rPr>
              <a:t>Comma usage</a:t>
            </a:r>
            <a:endParaRPr lang="en-US" sz="1200" dirty="0" smtClean="0">
              <a:latin typeface="CCFindTheCreeper" pitchFamily="2" charset="0"/>
              <a:ea typeface="CCFindTheCreeper" pitchFamily="2" charset="0"/>
            </a:endParaRPr>
          </a:p>
        </p:txBody>
      </p:sp>
      <p:sp>
        <p:nvSpPr>
          <p:cNvPr id="12" name="TextBox 11"/>
          <p:cNvSpPr txBox="1"/>
          <p:nvPr/>
        </p:nvSpPr>
        <p:spPr>
          <a:xfrm>
            <a:off x="3893477" y="7961857"/>
            <a:ext cx="2819400" cy="461665"/>
          </a:xfrm>
          <a:prstGeom prst="rect">
            <a:avLst/>
          </a:prstGeom>
          <a:noFill/>
        </p:spPr>
        <p:txBody>
          <a:bodyPr wrap="square" rtlCol="0">
            <a:spAutoFit/>
          </a:bodyPr>
          <a:lstStyle/>
          <a:p>
            <a:pPr>
              <a:buFont typeface="Arial" pitchFamily="34" charset="0"/>
              <a:buChar char="•"/>
            </a:pPr>
            <a:r>
              <a:rPr lang="en-US" sz="1200" b="1" dirty="0" smtClean="0">
                <a:latin typeface="CCFindTheCreeper" pitchFamily="2" charset="0"/>
                <a:ea typeface="CCFindTheCreeper" pitchFamily="2" charset="0"/>
              </a:rPr>
              <a:t>Science:  </a:t>
            </a:r>
            <a:r>
              <a:rPr lang="en-US" sz="1200" dirty="0" smtClean="0">
                <a:latin typeface="CCFindTheCreeper" pitchFamily="2" charset="0"/>
                <a:ea typeface="CCFindTheCreeper" pitchFamily="2" charset="0"/>
              </a:rPr>
              <a:t>Ch. 13 Matter</a:t>
            </a:r>
            <a:endParaRPr lang="en-US" sz="1200" dirty="0" smtClean="0">
              <a:latin typeface="CCFindTheCreeper" pitchFamily="2" charset="0"/>
              <a:ea typeface="CCFindTheCreeper" pitchFamily="2" charset="0"/>
            </a:endParaRPr>
          </a:p>
          <a:p>
            <a:pPr>
              <a:buFont typeface="Arial" pitchFamily="34" charset="0"/>
              <a:buChar char="•"/>
            </a:pPr>
            <a:r>
              <a:rPr lang="en-US" sz="1200" b="1" dirty="0" smtClean="0">
                <a:latin typeface="CCFindTheCreeper" pitchFamily="2" charset="0"/>
                <a:ea typeface="CCFindTheCreeper" pitchFamily="2" charset="0"/>
              </a:rPr>
              <a:t>Social Studies</a:t>
            </a:r>
            <a:r>
              <a:rPr lang="en-US" sz="1200" b="1" dirty="0" smtClean="0">
                <a:latin typeface="CCFindTheCreeper" pitchFamily="2" charset="0"/>
                <a:ea typeface="CCFindTheCreeper" pitchFamily="2" charset="0"/>
              </a:rPr>
              <a:t>: N/A</a:t>
            </a:r>
            <a:endParaRPr lang="en-US" sz="1200" dirty="0">
              <a:latin typeface="CCFindTheCreeper" pitchFamily="2" charset="0"/>
              <a:ea typeface="CCFindTheCreeper" pitchFamily="2" charset="0"/>
            </a:endParaRPr>
          </a:p>
        </p:txBody>
      </p:sp>
      <p:sp>
        <p:nvSpPr>
          <p:cNvPr id="13" name="TextBox 12"/>
          <p:cNvSpPr txBox="1"/>
          <p:nvPr/>
        </p:nvSpPr>
        <p:spPr>
          <a:xfrm>
            <a:off x="552762" y="4877266"/>
            <a:ext cx="2417794" cy="1323439"/>
          </a:xfrm>
          <a:prstGeom prst="rect">
            <a:avLst/>
          </a:prstGeom>
          <a:noFill/>
        </p:spPr>
        <p:txBody>
          <a:bodyPr wrap="square" rtlCol="0">
            <a:spAutoFit/>
          </a:bodyPr>
          <a:lstStyle/>
          <a:p>
            <a:pPr algn="ctr"/>
            <a:r>
              <a:rPr lang="en-US" sz="1000" dirty="0" smtClean="0">
                <a:latin typeface="CCFindTheCreeper" pitchFamily="2" charset="0"/>
                <a:ea typeface="CCFindTheCreeper" pitchFamily="2" charset="0"/>
              </a:rPr>
              <a:t>Please practice math facts with your student every night.  Multiplication would be great!  There are some great apps out there for devices.  Students may also get flashcards here at school to cut out and practice.  Please try to allow time for your student to read 10-20 minutes a night as well.</a:t>
            </a:r>
            <a:endParaRPr lang="en-US" sz="1000" dirty="0">
              <a:latin typeface="CCFindTheCreeper" pitchFamily="2" charset="0"/>
              <a:ea typeface="CCFindTheCreeper" pitchFamily="2" charset="0"/>
            </a:endParaRPr>
          </a:p>
        </p:txBody>
      </p:sp>
      <p:sp>
        <p:nvSpPr>
          <p:cNvPr id="14" name="TextBox 13"/>
          <p:cNvSpPr txBox="1"/>
          <p:nvPr/>
        </p:nvSpPr>
        <p:spPr>
          <a:xfrm>
            <a:off x="450575" y="6912900"/>
            <a:ext cx="2803450" cy="1277273"/>
          </a:xfrm>
          <a:prstGeom prst="rect">
            <a:avLst/>
          </a:prstGeom>
          <a:noFill/>
        </p:spPr>
        <p:txBody>
          <a:bodyPr wrap="square" rtlCol="0">
            <a:spAutoFit/>
          </a:bodyPr>
          <a:lstStyle/>
          <a:p>
            <a:r>
              <a:rPr lang="en-US" sz="1100" b="1" dirty="0" smtClean="0"/>
              <a:t>Friday</a:t>
            </a:r>
            <a:r>
              <a:rPr lang="en-US" sz="1100" b="1" dirty="0"/>
              <a:t>, October </a:t>
            </a:r>
            <a:r>
              <a:rPr lang="en-US" sz="1100" b="1" dirty="0" smtClean="0"/>
              <a:t>11</a:t>
            </a:r>
            <a:r>
              <a:rPr lang="en-US" sz="1100" b="1" baseline="30000" dirty="0" smtClean="0"/>
              <a:t>th</a:t>
            </a:r>
            <a:r>
              <a:rPr lang="en-US" sz="1100" b="1" dirty="0" smtClean="0"/>
              <a:t>: </a:t>
            </a:r>
            <a:r>
              <a:rPr lang="en-US" sz="1100" dirty="0"/>
              <a:t>Grandparent’s Day 9:00</a:t>
            </a:r>
          </a:p>
          <a:p>
            <a:r>
              <a:rPr lang="en-US" sz="1100" b="1" dirty="0"/>
              <a:t>Wednesday, October </a:t>
            </a:r>
            <a:r>
              <a:rPr lang="en-US" sz="1100" b="1" dirty="0" smtClean="0"/>
              <a:t>16</a:t>
            </a:r>
            <a:r>
              <a:rPr lang="en-US" sz="1100" b="1" baseline="30000" dirty="0" smtClean="0"/>
              <a:t>th</a:t>
            </a:r>
            <a:r>
              <a:rPr lang="en-US" sz="1100" b="1" dirty="0" smtClean="0"/>
              <a:t>: </a:t>
            </a:r>
            <a:r>
              <a:rPr lang="en-US" sz="1100" dirty="0"/>
              <a:t>PM PT conferences 2:00-7:00</a:t>
            </a:r>
          </a:p>
          <a:p>
            <a:r>
              <a:rPr lang="en-US" sz="1100" b="1" dirty="0"/>
              <a:t>Thursday, October </a:t>
            </a:r>
            <a:r>
              <a:rPr lang="en-US" sz="1100" b="1" dirty="0" smtClean="0"/>
              <a:t>17: </a:t>
            </a:r>
            <a:r>
              <a:rPr lang="en-US" sz="1100" dirty="0"/>
              <a:t>PM PT conferences 3:30-6:00</a:t>
            </a:r>
          </a:p>
          <a:p>
            <a:r>
              <a:rPr lang="en-US" sz="1100" b="1" dirty="0"/>
              <a:t>Friday, October </a:t>
            </a:r>
            <a:r>
              <a:rPr lang="en-US" sz="1100" b="1" dirty="0" smtClean="0"/>
              <a:t>18</a:t>
            </a:r>
            <a:r>
              <a:rPr lang="en-US" sz="1100" b="1" baseline="30000" dirty="0" smtClean="0"/>
              <a:t>th</a:t>
            </a:r>
            <a:r>
              <a:rPr lang="en-US" sz="1100" b="1" dirty="0" smtClean="0"/>
              <a:t>: </a:t>
            </a:r>
            <a:r>
              <a:rPr lang="en-US" sz="1100" dirty="0"/>
              <a:t>NO SCHOOL</a:t>
            </a:r>
          </a:p>
          <a:p>
            <a:endParaRPr lang="en-US" sz="1100" dirty="0" smtClean="0">
              <a:latin typeface="CCFindTheCreeper" pitchFamily="2" charset="0"/>
              <a:ea typeface="CCFindTheCreeper" pitchFamily="2" charset="0"/>
            </a:endParaRPr>
          </a:p>
        </p:txBody>
      </p:sp>
      <p:sp>
        <p:nvSpPr>
          <p:cNvPr id="15" name="TextBox 14"/>
          <p:cNvSpPr txBox="1"/>
          <p:nvPr/>
        </p:nvSpPr>
        <p:spPr>
          <a:xfrm>
            <a:off x="784815" y="544536"/>
            <a:ext cx="5486400" cy="461665"/>
          </a:xfrm>
          <a:prstGeom prst="rect">
            <a:avLst/>
          </a:prstGeom>
          <a:noFill/>
        </p:spPr>
        <p:txBody>
          <a:bodyPr wrap="square" rtlCol="0">
            <a:spAutoFit/>
          </a:bodyPr>
          <a:lstStyle/>
          <a:p>
            <a:pPr algn="ctr"/>
            <a:r>
              <a:rPr lang="en-US" sz="2400" b="1" dirty="0" smtClean="0">
                <a:solidFill>
                  <a:schemeClr val="bg2"/>
                </a:solidFill>
                <a:latin typeface="CCAreYouForReal" pitchFamily="2" charset="0"/>
                <a:ea typeface="CCAreYouForReal" pitchFamily="2" charset="0"/>
              </a:rPr>
              <a:t>A Peek at This Week in…</a:t>
            </a:r>
            <a:endParaRPr lang="en-US" sz="2400" b="1" dirty="0">
              <a:solidFill>
                <a:schemeClr val="bg2"/>
              </a:solidFill>
              <a:latin typeface="CCAreYouForReal" pitchFamily="2" charset="0"/>
              <a:ea typeface="CCAreYouForReal" pitchFamily="2" charset="0"/>
            </a:endParaRPr>
          </a:p>
        </p:txBody>
      </p:sp>
      <p:sp>
        <p:nvSpPr>
          <p:cNvPr id="16" name="TextBox 15"/>
          <p:cNvSpPr txBox="1"/>
          <p:nvPr/>
        </p:nvSpPr>
        <p:spPr>
          <a:xfrm>
            <a:off x="552762" y="2309192"/>
            <a:ext cx="2133600" cy="400110"/>
          </a:xfrm>
          <a:prstGeom prst="rect">
            <a:avLst/>
          </a:prstGeom>
          <a:noFill/>
        </p:spPr>
        <p:txBody>
          <a:bodyPr wrap="square" rtlCol="0">
            <a:spAutoFit/>
          </a:bodyPr>
          <a:lstStyle/>
          <a:p>
            <a:pPr algn="ctr"/>
            <a:r>
              <a:rPr lang="en-US" sz="2000" b="1" dirty="0" smtClean="0">
                <a:latin typeface="CCAreYouForReal" pitchFamily="2" charset="0"/>
                <a:ea typeface="CCAreYouForReal" pitchFamily="2" charset="0"/>
              </a:rPr>
              <a:t>Reminders</a:t>
            </a:r>
            <a:endParaRPr lang="en-US" sz="2000" b="1" dirty="0">
              <a:latin typeface="CCAreYouForReal" pitchFamily="2" charset="0"/>
              <a:ea typeface="CCAreYouForReal" pitchFamily="2" charset="0"/>
            </a:endParaRPr>
          </a:p>
        </p:txBody>
      </p:sp>
      <p:sp>
        <p:nvSpPr>
          <p:cNvPr id="17" name="TextBox 16"/>
          <p:cNvSpPr txBox="1"/>
          <p:nvPr/>
        </p:nvSpPr>
        <p:spPr>
          <a:xfrm>
            <a:off x="464123" y="6584409"/>
            <a:ext cx="2819400" cy="461665"/>
          </a:xfrm>
          <a:prstGeom prst="rect">
            <a:avLst/>
          </a:prstGeom>
          <a:noFill/>
        </p:spPr>
        <p:txBody>
          <a:bodyPr wrap="square" rtlCol="0">
            <a:spAutoFit/>
          </a:bodyPr>
          <a:lstStyle/>
          <a:p>
            <a:pPr algn="ctr"/>
            <a:r>
              <a:rPr lang="en-US" sz="2400" b="1" dirty="0" smtClean="0">
                <a:latin typeface="CCAreYouForReal" pitchFamily="2" charset="0"/>
                <a:ea typeface="CCAreYouForReal" pitchFamily="2" charset="0"/>
              </a:rPr>
              <a:t>Upcoming Events</a:t>
            </a:r>
            <a:endParaRPr lang="en-US" b="1" dirty="0">
              <a:latin typeface="CCAreYouForReal" pitchFamily="2" charset="0"/>
              <a:ea typeface="CCAreYouForReal" pitchFamily="2" charset="0"/>
            </a:endParaRPr>
          </a:p>
        </p:txBody>
      </p:sp>
      <p:sp>
        <p:nvSpPr>
          <p:cNvPr id="18" name="TextBox 17"/>
          <p:cNvSpPr txBox="1"/>
          <p:nvPr/>
        </p:nvSpPr>
        <p:spPr>
          <a:xfrm>
            <a:off x="4101081" y="2709302"/>
            <a:ext cx="2133600" cy="307777"/>
          </a:xfrm>
          <a:prstGeom prst="rect">
            <a:avLst/>
          </a:prstGeom>
          <a:noFill/>
        </p:spPr>
        <p:txBody>
          <a:bodyPr wrap="square" rtlCol="0">
            <a:spAutoFit/>
          </a:bodyPr>
          <a:lstStyle/>
          <a:p>
            <a:pPr algn="ctr"/>
            <a:r>
              <a:rPr lang="en-US" sz="1400" b="1" dirty="0" smtClean="0">
                <a:latin typeface="CCAreYouForReal" pitchFamily="2" charset="0"/>
                <a:ea typeface="CCAreYouForReal" pitchFamily="2" charset="0"/>
              </a:rPr>
              <a:t>Math (McFarland)</a:t>
            </a:r>
            <a:endParaRPr lang="en-US" sz="1400" b="1" dirty="0">
              <a:latin typeface="CCAreYouForReal" pitchFamily="2" charset="0"/>
              <a:ea typeface="CCAreYouForReal" pitchFamily="2" charset="0"/>
            </a:endParaRPr>
          </a:p>
        </p:txBody>
      </p:sp>
      <p:sp>
        <p:nvSpPr>
          <p:cNvPr id="19" name="TextBox 18"/>
          <p:cNvSpPr txBox="1"/>
          <p:nvPr/>
        </p:nvSpPr>
        <p:spPr>
          <a:xfrm>
            <a:off x="4034329" y="4021192"/>
            <a:ext cx="2133600" cy="307777"/>
          </a:xfrm>
          <a:prstGeom prst="rect">
            <a:avLst/>
          </a:prstGeom>
          <a:noFill/>
        </p:spPr>
        <p:txBody>
          <a:bodyPr wrap="square" rtlCol="0">
            <a:spAutoFit/>
          </a:bodyPr>
          <a:lstStyle/>
          <a:p>
            <a:pPr algn="ctr"/>
            <a:r>
              <a:rPr lang="en-US" sz="1400" b="1" dirty="0" smtClean="0">
                <a:latin typeface="CCAreYouForReal" pitchFamily="2" charset="0"/>
                <a:ea typeface="CCAreYouForReal" pitchFamily="2" charset="0"/>
              </a:rPr>
              <a:t>Reading (McFarland)</a:t>
            </a:r>
            <a:endParaRPr lang="en-US" sz="1400" b="1" dirty="0">
              <a:latin typeface="CCAreYouForReal" pitchFamily="2" charset="0"/>
              <a:ea typeface="CCAreYouForReal" pitchFamily="2" charset="0"/>
            </a:endParaRPr>
          </a:p>
        </p:txBody>
      </p:sp>
      <p:sp>
        <p:nvSpPr>
          <p:cNvPr id="20" name="TextBox 19"/>
          <p:cNvSpPr txBox="1"/>
          <p:nvPr/>
        </p:nvSpPr>
        <p:spPr>
          <a:xfrm>
            <a:off x="4034329" y="5808306"/>
            <a:ext cx="2133600" cy="307777"/>
          </a:xfrm>
          <a:prstGeom prst="rect">
            <a:avLst/>
          </a:prstGeom>
          <a:noFill/>
        </p:spPr>
        <p:txBody>
          <a:bodyPr wrap="square" rtlCol="0">
            <a:spAutoFit/>
          </a:bodyPr>
          <a:lstStyle/>
          <a:p>
            <a:pPr algn="ctr"/>
            <a:r>
              <a:rPr lang="en-US" sz="1400" b="1" dirty="0" smtClean="0">
                <a:latin typeface="CCAreYouForReal" pitchFamily="2" charset="0"/>
                <a:ea typeface="CCAreYouForReal" pitchFamily="2" charset="0"/>
              </a:rPr>
              <a:t>Spelling (McFarland)</a:t>
            </a:r>
            <a:endParaRPr lang="en-US" sz="1400" b="1" dirty="0">
              <a:latin typeface="CCAreYouForReal" pitchFamily="2" charset="0"/>
              <a:ea typeface="CCAreYouForReal" pitchFamily="2" charset="0"/>
            </a:endParaRPr>
          </a:p>
        </p:txBody>
      </p:sp>
      <p:sp>
        <p:nvSpPr>
          <p:cNvPr id="21" name="TextBox 20"/>
          <p:cNvSpPr txBox="1"/>
          <p:nvPr/>
        </p:nvSpPr>
        <p:spPr>
          <a:xfrm>
            <a:off x="3893477" y="6411802"/>
            <a:ext cx="2628900" cy="523220"/>
          </a:xfrm>
          <a:prstGeom prst="rect">
            <a:avLst/>
          </a:prstGeom>
          <a:noFill/>
        </p:spPr>
        <p:txBody>
          <a:bodyPr wrap="square" rtlCol="0">
            <a:spAutoFit/>
          </a:bodyPr>
          <a:lstStyle/>
          <a:p>
            <a:pPr algn="ctr"/>
            <a:r>
              <a:rPr lang="en-US" sz="1400" b="1" dirty="0" smtClean="0">
                <a:latin typeface="CCAreYouForReal" pitchFamily="2" charset="0"/>
                <a:ea typeface="CCAreYouForReal" pitchFamily="2" charset="0"/>
              </a:rPr>
              <a:t>Language Arts/Writing (McFarland)</a:t>
            </a:r>
            <a:endParaRPr lang="en-US" sz="1400" b="1" dirty="0">
              <a:latin typeface="CCAreYouForReal" pitchFamily="2" charset="0"/>
              <a:ea typeface="CCAreYouForReal" pitchFamily="2" charset="0"/>
            </a:endParaRPr>
          </a:p>
        </p:txBody>
      </p:sp>
      <p:sp>
        <p:nvSpPr>
          <p:cNvPr id="22" name="TextBox 21"/>
          <p:cNvSpPr txBox="1"/>
          <p:nvPr/>
        </p:nvSpPr>
        <p:spPr>
          <a:xfrm>
            <a:off x="3797391" y="7543842"/>
            <a:ext cx="2819400" cy="523220"/>
          </a:xfrm>
          <a:prstGeom prst="rect">
            <a:avLst/>
          </a:prstGeom>
          <a:noFill/>
        </p:spPr>
        <p:txBody>
          <a:bodyPr wrap="square" rtlCol="0">
            <a:spAutoFit/>
          </a:bodyPr>
          <a:lstStyle/>
          <a:p>
            <a:pPr algn="ctr"/>
            <a:r>
              <a:rPr lang="en-US" sz="1400" b="1" dirty="0" smtClean="0">
                <a:latin typeface="CCAreYouForReal" pitchFamily="2" charset="0"/>
                <a:ea typeface="CCAreYouForReal" pitchFamily="2" charset="0"/>
              </a:rPr>
              <a:t>Science/ Social Studies (Eldridge)</a:t>
            </a:r>
            <a:endParaRPr lang="en-US" sz="1400" b="1" dirty="0">
              <a:latin typeface="CCAreYouForReal" pitchFamily="2" charset="0"/>
              <a:ea typeface="CCAreYouForReal" pitchFamily="2"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1139</TotalTime>
  <Words>272</Words>
  <Application>Microsoft Office PowerPoint</Application>
  <PresentationFormat>On-screen Show (4:3)</PresentationFormat>
  <Paragraphs>34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CCAreYouForReal</vt:lpstr>
      <vt:lpstr>CCFindTheCreeper</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Aynsley</dc:creator>
  <cp:lastModifiedBy>Dawn McFarland</cp:lastModifiedBy>
  <cp:revision>41</cp:revision>
  <cp:lastPrinted>2019-09-17T19:14:10Z</cp:lastPrinted>
  <dcterms:created xsi:type="dcterms:W3CDTF">2014-08-01T12:31:54Z</dcterms:created>
  <dcterms:modified xsi:type="dcterms:W3CDTF">2019-10-08T18:42:57Z</dcterms:modified>
</cp:coreProperties>
</file>